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embeddings/Microsoft_Equation4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2.bin" ContentType="application/vnd.openxmlformats-officedocument.oleObject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Microsoft_Equation5.bin" ContentType="application/vnd.openxmlformats-officedocument.oleObject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embeddings/Microsoft_Equation3.bin" ContentType="application/vnd.openxmlformats-officedocument.oleObject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3"/>
  </p:notesMasterIdLst>
  <p:sldIdLst>
    <p:sldId id="259" r:id="rId2"/>
    <p:sldId id="279" r:id="rId3"/>
    <p:sldId id="281" r:id="rId4"/>
    <p:sldId id="282" r:id="rId5"/>
    <p:sldId id="283" r:id="rId6"/>
    <p:sldId id="284" r:id="rId7"/>
    <p:sldId id="286" r:id="rId8"/>
    <p:sldId id="273" r:id="rId9"/>
    <p:sldId id="276" r:id="rId10"/>
    <p:sldId id="275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Relationship Id="rId2" Type="http://schemas.openxmlformats.org/officeDocument/2006/relationships/image" Target="../media/image12.pict"/><Relationship Id="rId3" Type="http://schemas.openxmlformats.org/officeDocument/2006/relationships/image" Target="../media/image13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40D88-AFEB-FE47-802E-54E9158CD08D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A3A85-28C3-3048-98BC-A1C111CB1F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2DB-0E3C-7744-A336-9009A942E2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2DB-0E3C-7744-A336-9009A942E28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df"/><Relationship Id="rId4" Type="http://schemas.openxmlformats.org/officeDocument/2006/relationships/image" Target="../media/image15.png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7" Type="http://schemas.openxmlformats.org/officeDocument/2006/relationships/oleObject" Target="../embeddings/Microsoft_Equation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df"/><Relationship Id="rId7" Type="http://schemas.openxmlformats.org/officeDocument/2006/relationships/image" Target="../media/image20.png"/><Relationship Id="rId1" Type="http://schemas.openxmlformats.org/officeDocument/2006/relationships/video" Target="file://localhost/Users/Pinilla/Documents/Trabajo/talks/Japan/Kyoto_Talk/density_2D.mov" TargetMode="External"/><Relationship Id="rId2" Type="http://schemas.openxmlformats.org/officeDocument/2006/relationships/video" Target="file://localhost/Users/Pinilla/Documents/Trabajo/talks/Pinilla_Canada_Conference/15Mjup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1610"/>
            <a:ext cx="9144000" cy="14478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yuthaya"/>
                <a:cs typeface="Ayuthaya"/>
              </a:rPr>
              <a:t>Particle Traps in </a:t>
            </a:r>
            <a:br>
              <a:rPr lang="en-US" sz="4800" dirty="0" smtClean="0">
                <a:solidFill>
                  <a:schemeClr val="bg1"/>
                </a:solidFill>
                <a:latin typeface="Ayuthaya"/>
                <a:cs typeface="Ayuthaya"/>
              </a:rPr>
            </a:br>
            <a:r>
              <a:rPr lang="en-US" sz="4800" dirty="0" smtClean="0">
                <a:solidFill>
                  <a:schemeClr val="bg1"/>
                </a:solidFill>
                <a:latin typeface="Ayuthaya"/>
                <a:cs typeface="Ayuthaya"/>
              </a:rPr>
              <a:t>Transition Disks</a:t>
            </a:r>
            <a:endParaRPr lang="en-US" sz="4800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4419600"/>
            <a:ext cx="9601200" cy="1371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"/>
                <a:ea typeface="AppleGothic"/>
                <a:cs typeface="Franklin Gothic Medium"/>
              </a:rPr>
              <a:t>Supervisor</a:t>
            </a:r>
            <a:r>
              <a:rPr kumimoji="0" lang="en-US" sz="2400" b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"/>
                <a:ea typeface="AppleGothic"/>
                <a:cs typeface="Franklin Gothic Medium"/>
              </a:rPr>
              <a:t>:</a:t>
            </a:r>
            <a:r>
              <a:rPr lang="en-US" sz="2000" b="1" dirty="0" smtClean="0">
                <a:solidFill>
                  <a:schemeClr val="bg1"/>
                </a:solidFill>
                <a:latin typeface="Franklin Gothic Medium"/>
                <a:ea typeface="AppleGothic"/>
                <a:cs typeface="Franklin Gothic Medium"/>
              </a:rPr>
              <a:t> </a:t>
            </a:r>
            <a:r>
              <a:rPr kumimoji="0" lang="en-US" sz="20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pleGothic"/>
                <a:ea typeface="AppleGothic"/>
                <a:cs typeface="AppleGothic"/>
              </a:rPr>
              <a:t>Kees</a:t>
            </a:r>
            <a:r>
              <a:rPr kumimoji="0" lang="en-US" sz="2000" b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pleGothic"/>
                <a:ea typeface="AppleGothic"/>
                <a:cs typeface="AppleGothic"/>
              </a:rPr>
              <a:t> Dullemond</a:t>
            </a:r>
          </a:p>
          <a:p>
            <a:pPr lvl="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400" b="1" i="1" u="sng" baseline="0" dirty="0" smtClean="0">
                <a:solidFill>
                  <a:schemeClr val="bg1"/>
                </a:solidFill>
                <a:latin typeface="Franklin Gothic Medium"/>
                <a:ea typeface="AppleGothic"/>
                <a:cs typeface="Franklin Gothic Medium"/>
              </a:rPr>
              <a:t>Collaborators</a:t>
            </a:r>
            <a:r>
              <a:rPr lang="en-US" sz="2400" b="1" u="sng" baseline="0" dirty="0" smtClean="0">
                <a:solidFill>
                  <a:schemeClr val="bg1"/>
                </a:solidFill>
                <a:latin typeface="Franklin Gothic Medium"/>
                <a:ea typeface="AppleGothic"/>
                <a:cs typeface="Franklin Gothic Medium"/>
              </a:rPr>
              <a:t>:</a:t>
            </a:r>
            <a:r>
              <a:rPr lang="en-US" sz="2400" b="1" baseline="0" dirty="0" smtClean="0">
                <a:solidFill>
                  <a:schemeClr val="bg1"/>
                </a:solidFill>
                <a:latin typeface="Franklin Gothic Medium"/>
                <a:ea typeface="AppleGothic"/>
                <a:cs typeface="Franklin Gothic Medium"/>
              </a:rPr>
              <a:t> </a:t>
            </a: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T. </a:t>
            </a:r>
            <a:r>
              <a:rPr lang="en-US" sz="1946" b="1" dirty="0" err="1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Birnstiel</a:t>
            </a: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 (LMU), M. </a:t>
            </a:r>
            <a:r>
              <a:rPr lang="en-US" sz="1946" b="1" dirty="0" err="1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Benisty</a:t>
            </a: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 (IPAG), L. Ricci (Caltech), </a:t>
            </a:r>
          </a:p>
          <a:p>
            <a:pPr lvl="0" defTabSz="91440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		,C. </a:t>
            </a:r>
            <a:r>
              <a:rPr lang="en-US" sz="1946" b="1" dirty="0" err="1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Dominik</a:t>
            </a: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 (U. Amsterdam), A. Natta (INAF), L. </a:t>
            </a:r>
            <a:r>
              <a:rPr lang="en-US" sz="1946" b="1" dirty="0" err="1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Testi</a:t>
            </a:r>
            <a:r>
              <a:rPr lang="en-US" sz="1946" b="1" dirty="0" smtClean="0">
                <a:solidFill>
                  <a:schemeClr val="bg1"/>
                </a:solidFill>
                <a:latin typeface="AppleGothic"/>
                <a:ea typeface="AppleGothic"/>
                <a:cs typeface="AppleGothic"/>
              </a:rPr>
              <a:t> (ESO)</a:t>
            </a:r>
            <a:endParaRPr kumimoji="0" lang="en-US" sz="1946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pleGothic"/>
              <a:ea typeface="AppleGothic"/>
              <a:cs typeface="Apple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183868"/>
            <a:ext cx="2646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yuthaya"/>
                <a:cs typeface="Ayuthaya"/>
              </a:rPr>
              <a:t>September 4/2012</a:t>
            </a:r>
            <a:endParaRPr lang="en-US" sz="2000" b="1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1905000"/>
            <a:ext cx="5334000" cy="1077218"/>
          </a:xfrm>
          <a:prstGeom prst="rect">
            <a:avLst/>
          </a:prstGeom>
          <a:noFill/>
        </p:spPr>
        <p:txBody>
          <a:bodyPr wrap="square" rtlCol="0">
            <a:prstTxWarp prst="textNoShape">
              <a:avLst/>
            </a:prstTxWarp>
            <a:spAutoFit/>
          </a:bodyPr>
          <a:lstStyle/>
          <a:p>
            <a:pPr algn="r"/>
            <a:r>
              <a:rPr lang="en-US" sz="2800" b="1" i="1" dirty="0" smtClean="0">
                <a:solidFill>
                  <a:schemeClr val="bg1"/>
                </a:solidFill>
                <a:latin typeface="Ayuthaya"/>
                <a:ea typeface="AppleGothic"/>
                <a:cs typeface="Ayuthaya"/>
              </a:rPr>
              <a:t>Paola Pinilla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  <a:latin typeface="+mj-lt"/>
                <a:ea typeface="AppleGothic"/>
                <a:cs typeface="Lucida Handwriting"/>
              </a:rPr>
              <a:t>Institute for Theoretical Astrophysics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  <a:latin typeface="+mj-lt"/>
                <a:ea typeface="AppleGothic"/>
                <a:cs typeface="Lucida Handwriting"/>
              </a:rPr>
              <a:t>Heidelberg University</a:t>
            </a:r>
            <a:endParaRPr lang="en-US" b="1" dirty="0">
              <a:solidFill>
                <a:schemeClr val="bg1"/>
              </a:solidFill>
              <a:latin typeface="+mj-lt"/>
              <a:ea typeface="AppleGothic"/>
              <a:cs typeface="Lucida Handwriting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3244" y="6150114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yuthaya"/>
                <a:cs typeface="Ayuthaya"/>
              </a:rPr>
              <a:t>Planet Formation and Evolution 2012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yuthaya"/>
                <a:cs typeface="Ayuthaya"/>
              </a:rPr>
              <a:t>Munich, Germany</a:t>
            </a:r>
            <a:endParaRPr lang="en-US" sz="2000" b="1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Take-home conclusions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pPr algn="just">
              <a:buClr>
                <a:schemeClr val="tx2"/>
              </a:buClr>
              <a:buSzPct val="80000"/>
              <a:buFont typeface="Wingdings" charset="2"/>
              <a:buChar char=""/>
            </a:pPr>
            <a:r>
              <a:rPr lang="en-US" sz="2800" dirty="0" smtClean="0"/>
              <a:t>The combination of 2D-hydrodynamical simulations and dust evolution modeling creates a large spatial separation between the gas inner edge of the outer disk and the peak millimeter emission.</a:t>
            </a:r>
          </a:p>
          <a:p>
            <a:pPr algn="just">
              <a:buClr>
                <a:schemeClr val="tx2"/>
              </a:buClr>
              <a:buSzPct val="80000"/>
              <a:buNone/>
            </a:pPr>
            <a:endParaRPr lang="en-US" sz="2800" dirty="0" smtClean="0"/>
          </a:p>
          <a:p>
            <a:pPr algn="just">
              <a:buClr>
                <a:schemeClr val="tx2"/>
              </a:buClr>
              <a:buSzPct val="80000"/>
              <a:buFont typeface="Wingdings" charset="2"/>
              <a:buChar char=""/>
            </a:pPr>
            <a:r>
              <a:rPr lang="en-US" sz="2800" smtClean="0"/>
              <a:t>Single massive planets </a:t>
            </a:r>
            <a:r>
              <a:rPr lang="en-US" sz="2800" dirty="0" smtClean="0"/>
              <a:t>can explain the observed wide holes of transitional disks.</a:t>
            </a:r>
          </a:p>
          <a:p>
            <a:pPr algn="just">
              <a:buClr>
                <a:schemeClr val="tx2"/>
              </a:buClr>
              <a:buSzPct val="80000"/>
              <a:buNone/>
            </a:pPr>
            <a:r>
              <a:rPr lang="en-US" sz="2800" dirty="0" smtClean="0"/>
              <a:t>  </a:t>
            </a:r>
          </a:p>
          <a:p>
            <a:pPr algn="just">
              <a:buClr>
                <a:schemeClr val="tx2"/>
              </a:buClr>
              <a:buSzPct val="80000"/>
              <a:buFont typeface="Wingdings" charset="2"/>
              <a:buChar char=""/>
            </a:pPr>
            <a:r>
              <a:rPr lang="en-US" sz="2800" dirty="0" smtClean="0"/>
              <a:t>Measuring the spectral index of transitional disks with ALMA will help to test the idea that the ring structures are indeed particle traps.  </a:t>
            </a:r>
          </a:p>
          <a:p>
            <a:pPr>
              <a:buClr>
                <a:schemeClr val="tx2"/>
              </a:buClr>
              <a:buSzPct val="80000"/>
              <a:buFont typeface="Wingdings" charset="2"/>
              <a:buChar char="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1600" y="4267200"/>
            <a:ext cx="69105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Thank you for your attention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-304800" y="2362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One question to answer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66800" y="2087880"/>
            <a:ext cx="6934200" cy="2971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en-US" sz="3600" dirty="0" smtClean="0"/>
              <a:t>How is the dust evolution in a disk, where the gas density profile is determined by its interaction with a massive planet?    </a:t>
            </a:r>
          </a:p>
          <a:p>
            <a:pPr algn="ctr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Dust evolution model</a:t>
            </a:r>
            <a:endParaRPr lang="en-US" dirty="0"/>
          </a:p>
        </p:txBody>
      </p:sp>
      <p:pic>
        <p:nvPicPr>
          <p:cNvPr id="9" name="Content Placeholder 8" descr="total_vel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600200"/>
            <a:ext cx="7936953" cy="4068763"/>
          </a:xfrm>
        </p:spPr>
      </p:pic>
      <p:sp>
        <p:nvSpPr>
          <p:cNvPr id="8" name="TextBox 7"/>
          <p:cNvSpPr txBox="1"/>
          <p:nvPr/>
        </p:nvSpPr>
        <p:spPr>
          <a:xfrm>
            <a:off x="6541659" y="1048306"/>
            <a:ext cx="256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smtClean="0"/>
              <a:t>Developed by: T. </a:t>
            </a:r>
            <a:r>
              <a:rPr lang="en-US" i="1" dirty="0" err="1" smtClean="0"/>
              <a:t>Birsntiel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1600200"/>
            <a:ext cx="519941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Dust particles grow, fragment and crater </a:t>
            </a:r>
          </a:p>
          <a:p>
            <a:r>
              <a:rPr lang="en-US" sz="2400" dirty="0" smtClean="0"/>
              <a:t>due to radial drift, turbulent mixing </a:t>
            </a:r>
          </a:p>
          <a:p>
            <a:r>
              <a:rPr lang="en-US" sz="2400" dirty="0" smtClean="0"/>
              <a:t>and gas drag.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7506985" y="3313415"/>
            <a:ext cx="2759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8000"/>
                </a:solidFill>
              </a:rPr>
              <a:t>Total Relative Velocities</a:t>
            </a:r>
            <a:endParaRPr lang="en-US" sz="2000" b="1" i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070902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Fragmentation velocities based on laboratory</a:t>
            </a:r>
          </a:p>
          <a:p>
            <a:r>
              <a:rPr lang="en-US" sz="2400" dirty="0" smtClean="0"/>
              <a:t>experiments and numerical simulations with silicates and ices. </a:t>
            </a:r>
          </a:p>
          <a:p>
            <a:r>
              <a:rPr lang="en-US" sz="2400" b="1" i="1" dirty="0" smtClean="0"/>
              <a:t>                                                              </a:t>
            </a:r>
            <a:r>
              <a:rPr lang="en-US" sz="2200" b="1" i="1" dirty="0" smtClean="0"/>
              <a:t>(Talk by J. Blum, H. Tanaka )</a:t>
            </a:r>
            <a:endParaRPr lang="en-US" sz="2200" b="1" i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9600" y="6271230"/>
          <a:ext cx="4205288" cy="495300"/>
        </p:xfrm>
        <a:graphic>
          <a:graphicData uri="http://schemas.openxmlformats.org/presentationml/2006/ole">
            <p:oleObj spid="_x0000_s56322" name="Equation" r:id="rId4" imgW="2057400" imgH="241300" progId="Equation.3">
              <p:embed/>
            </p:oleObj>
          </a:graphicData>
        </a:graphic>
      </p:graphicFrame>
      <p:sp>
        <p:nvSpPr>
          <p:cNvPr id="14" name="Right Brace 13"/>
          <p:cNvSpPr/>
          <p:nvPr/>
        </p:nvSpPr>
        <p:spPr>
          <a:xfrm>
            <a:off x="8301560" y="1828800"/>
            <a:ext cx="385240" cy="3505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Meter-size barrier &amp; </a:t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Particle Traps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ctr" anchorCtr="1">
            <a:noAutofit/>
          </a:bodyPr>
          <a:lstStyle/>
          <a:p>
            <a:pPr algn="ctr"/>
            <a:r>
              <a:rPr lang="en-US" sz="2100" dirty="0" smtClean="0"/>
              <a:t>Main Problem</a:t>
            </a:r>
            <a:endParaRPr lang="en-US" sz="21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/>
          <a:lstStyle/>
          <a:p>
            <a:pPr algn="ctr"/>
            <a:r>
              <a:rPr lang="en-US" sz="2100" dirty="0" smtClean="0"/>
              <a:t>Possible Solution: Pressure Bumps</a:t>
            </a:r>
            <a:endParaRPr lang="en-US" sz="2100" dirty="0"/>
          </a:p>
        </p:txBody>
      </p:sp>
      <p:pic>
        <p:nvPicPr>
          <p:cNvPr id="10" name="Content Placeholder 9" descr="pressure_bump.pn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362200"/>
            <a:ext cx="4041775" cy="3104552"/>
          </a:xfrm>
        </p:spPr>
      </p:pic>
      <p:sp>
        <p:nvSpPr>
          <p:cNvPr id="11" name="TextBox 10"/>
          <p:cNvSpPr txBox="1"/>
          <p:nvPr/>
        </p:nvSpPr>
        <p:spPr>
          <a:xfrm>
            <a:off x="6618086" y="1048306"/>
            <a:ext cx="252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err="1" smtClean="0"/>
              <a:t>Dullemond’s</a:t>
            </a:r>
            <a:r>
              <a:rPr lang="en-US" i="1" dirty="0" smtClean="0"/>
              <a:t> review talk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5020655"/>
            <a:ext cx="3021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latin typeface="Abadi MT Condensed Light"/>
                <a:ea typeface="AppleGothic"/>
                <a:cs typeface="Abadi MT Condensed Light"/>
              </a:rPr>
              <a:t>Weidenschilling</a:t>
            </a:r>
            <a:r>
              <a:rPr lang="en-US" sz="1600" i="1" dirty="0" smtClean="0">
                <a:latin typeface="Abadi MT Condensed Light"/>
                <a:ea typeface="AppleGothic"/>
                <a:cs typeface="Abadi MT Condensed Light"/>
              </a:rPr>
              <a:t> 1977, </a:t>
            </a:r>
            <a:r>
              <a:rPr lang="en-US" sz="1600" i="1" dirty="0" err="1" smtClean="0">
                <a:latin typeface="Abadi MT Condensed Light"/>
                <a:ea typeface="AppleGothic"/>
                <a:cs typeface="Abadi MT Condensed Light"/>
              </a:rPr>
              <a:t>Brauer</a:t>
            </a:r>
            <a:r>
              <a:rPr lang="en-US" sz="1600" i="1" dirty="0" smtClean="0">
                <a:latin typeface="Abadi MT Condensed Light"/>
                <a:ea typeface="AppleGothic"/>
                <a:cs typeface="Abadi MT Condensed Light"/>
              </a:rPr>
              <a:t> et al 2008</a:t>
            </a:r>
          </a:p>
          <a:p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35600" y="5174364"/>
            <a:ext cx="3581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Abadi MT Condensed Light"/>
                <a:cs typeface="Abadi MT Condensed Light"/>
              </a:rPr>
              <a:t>e.g</a:t>
            </a:r>
            <a:r>
              <a:rPr lang="en-US" sz="1600" i="1" dirty="0" smtClean="0">
                <a:latin typeface="Abadi MT Condensed Light"/>
                <a:cs typeface="Abadi MT Condensed Light"/>
              </a:rPr>
              <a:t> </a:t>
            </a:r>
            <a:r>
              <a:rPr lang="en-US" sz="1600" i="1" dirty="0" err="1" smtClean="0">
                <a:latin typeface="Abadi MT Condensed Light"/>
                <a:cs typeface="Abadi MT Condensed Light"/>
              </a:rPr>
              <a:t>Klahr</a:t>
            </a:r>
            <a:r>
              <a:rPr lang="en-US" sz="1600" i="1" dirty="0" smtClean="0">
                <a:latin typeface="Abadi MT Condensed Light"/>
                <a:cs typeface="Abadi MT Condensed Light"/>
              </a:rPr>
              <a:t> &amp; Henning 1997 ; </a:t>
            </a:r>
            <a:r>
              <a:rPr lang="en-US" sz="1600" i="1" dirty="0" err="1" smtClean="0">
                <a:latin typeface="Abadi MT Condensed Light"/>
                <a:cs typeface="Abadi MT Condensed Light"/>
              </a:rPr>
              <a:t>Fromang</a:t>
            </a:r>
            <a:r>
              <a:rPr lang="en-US" sz="1600" i="1" dirty="0" smtClean="0">
                <a:latin typeface="Abadi MT Condensed Light"/>
                <a:cs typeface="Abadi MT Condensed Light"/>
              </a:rPr>
              <a:t> &amp; Nelson 2005 ; Johansen et al. 2009; Pinilla et al. </a:t>
            </a:r>
            <a:r>
              <a:rPr lang="en-US" sz="1600" i="1" smtClean="0">
                <a:latin typeface="Abadi MT Condensed Light"/>
                <a:cs typeface="Abadi MT Condensed Light"/>
              </a:rPr>
              <a:t>2012a </a:t>
            </a:r>
            <a:endParaRPr lang="en-US" sz="1600" i="1" dirty="0">
              <a:latin typeface="Abadi MT Condensed Light"/>
              <a:cs typeface="Abadi MT Condensed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6141" y="5466752"/>
            <a:ext cx="3771247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Dust particles  fragment and drift </a:t>
            </a:r>
          </a:p>
          <a:p>
            <a:pPr algn="ctr"/>
            <a:r>
              <a:rPr lang="en-US" dirty="0" smtClean="0"/>
              <a:t>towards the star in timescales of 100</a:t>
            </a:r>
          </a:p>
          <a:p>
            <a:pPr algn="ctr"/>
            <a:r>
              <a:rPr lang="en-US" dirty="0" smtClean="0"/>
              <a:t>years before any meter-size object can </a:t>
            </a:r>
          </a:p>
          <a:p>
            <a:pPr algn="ctr"/>
            <a:r>
              <a:rPr lang="en-US" dirty="0" smtClean="0"/>
              <a:t>be formed. </a:t>
            </a:r>
            <a:endParaRPr lang="en-US" dirty="0"/>
          </a:p>
        </p:txBody>
      </p:sp>
      <p:pic>
        <p:nvPicPr>
          <p:cNvPr id="16" name="Content Placeholder 15" descr="radial_drift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362200"/>
            <a:ext cx="4040188" cy="2658455"/>
          </a:xfrm>
        </p:spPr>
      </p:pic>
      <p:sp>
        <p:nvSpPr>
          <p:cNvPr id="17" name="TextBox 16"/>
          <p:cNvSpPr txBox="1"/>
          <p:nvPr/>
        </p:nvSpPr>
        <p:spPr>
          <a:xfrm>
            <a:off x="5710422" y="5869307"/>
            <a:ext cx="2612254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Possible pressure bump: </a:t>
            </a:r>
            <a:r>
              <a:rPr lang="en-US" dirty="0" smtClean="0"/>
              <a:t>presence of a massive planet in a disk.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26043" y="2208311"/>
            <a:ext cx="1360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 smtClean="0"/>
              <a:t>K. </a:t>
            </a:r>
            <a:r>
              <a:rPr lang="en-US" sz="1400" i="1" dirty="0" err="1" smtClean="0"/>
              <a:t>Dittrich’s</a:t>
            </a:r>
            <a:r>
              <a:rPr lang="en-US" sz="1400" i="1" dirty="0" smtClean="0"/>
              <a:t> talk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Planet-disk interactions + dust evolution</a:t>
            </a:r>
            <a:endParaRPr lang="en-US" sz="36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737519"/>
            <a:ext cx="4040188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 anchorCtr="1"/>
          <a:lstStyle/>
          <a:p>
            <a:r>
              <a:rPr lang="en-US" dirty="0" smtClean="0"/>
              <a:t>Transition Disks</a:t>
            </a:r>
            <a:endParaRPr lang="en-US" dirty="0"/>
          </a:p>
        </p:txBody>
      </p:sp>
      <p:pic>
        <p:nvPicPr>
          <p:cNvPr id="10" name="Content Placeholder 9" descr="TransitionalDisk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71600" y="3300612"/>
            <a:ext cx="2062734" cy="3404990"/>
          </a:xfrm>
        </p:spPr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876998" y="1737519"/>
            <a:ext cx="4041775" cy="639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1"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23555" y="5557557"/>
            <a:ext cx="2019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ppleGothic"/>
                <a:ea typeface="AppleGothic"/>
                <a:cs typeface="AppleGothic"/>
              </a:rPr>
              <a:t>Williams &amp; </a:t>
            </a:r>
            <a:r>
              <a:rPr lang="en-US" sz="1200" i="1" dirty="0" err="1" smtClean="0">
                <a:latin typeface="AppleGothic"/>
                <a:ea typeface="AppleGothic"/>
                <a:cs typeface="AppleGothic"/>
              </a:rPr>
              <a:t>Cieza</a:t>
            </a:r>
            <a:r>
              <a:rPr lang="en-US" sz="1200" i="1" dirty="0" smtClean="0">
                <a:latin typeface="AppleGothic"/>
                <a:ea typeface="AppleGothic"/>
                <a:cs typeface="AppleGothic"/>
              </a:rPr>
              <a:t> (2011)</a:t>
            </a:r>
            <a:endParaRPr lang="en-US" sz="1200" i="1" dirty="0">
              <a:latin typeface="AppleGothic"/>
              <a:ea typeface="AppleGothic"/>
              <a:cs typeface="AppleGothic"/>
            </a:endParaRPr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5446800" y="2466000"/>
            <a:ext cx="3048000" cy="1296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 anchorCtr="1">
            <a:noAutofit/>
          </a:bodyPr>
          <a:lstStyle/>
          <a:p>
            <a:pPr algn="ctr">
              <a:buNone/>
            </a:pPr>
            <a:r>
              <a:rPr lang="en-US" dirty="0" smtClean="0"/>
              <a:t>2D </a:t>
            </a:r>
            <a:r>
              <a:rPr lang="en-US" dirty="0" err="1" smtClean="0"/>
              <a:t>hydrodynamical</a:t>
            </a:r>
            <a:r>
              <a:rPr lang="en-US" dirty="0" smtClean="0"/>
              <a:t> simulations of a massive planet embedded in a disk</a:t>
            </a:r>
          </a:p>
          <a:p>
            <a:pPr algn="ctr">
              <a:buNone/>
            </a:pPr>
            <a:r>
              <a:rPr lang="en-US" dirty="0" smtClean="0"/>
              <a:t>Using FARGO </a:t>
            </a:r>
            <a:r>
              <a:rPr lang="en-US" i="1" dirty="0" smtClean="0"/>
              <a:t>(</a:t>
            </a:r>
            <a:r>
              <a:rPr lang="en-US" i="1" dirty="0" err="1" smtClean="0"/>
              <a:t>Masset</a:t>
            </a:r>
            <a:r>
              <a:rPr lang="en-US" i="1" dirty="0" smtClean="0"/>
              <a:t> 2000) </a:t>
            </a:r>
          </a:p>
          <a:p>
            <a:pPr algn="just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449501" y="4224846"/>
            <a:ext cx="304800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Gap opening process reaches a quasi-steady state </a:t>
            </a:r>
          </a:p>
          <a:p>
            <a:pPr algn="ctr"/>
            <a:r>
              <a:rPr lang="en-US" dirty="0" smtClean="0"/>
              <a:t>(≤ 1000 orbits ≈ 10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dirty="0" err="1" smtClean="0"/>
              <a:t>Myr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49501" y="5505273"/>
            <a:ext cx="3049200" cy="1200329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Input for dust density evolution (until several </a:t>
            </a:r>
            <a:r>
              <a:rPr lang="en-US" dirty="0" err="1" smtClean="0"/>
              <a:t>Myr</a:t>
            </a:r>
            <a:r>
              <a:rPr lang="en-US" dirty="0" smtClean="0"/>
              <a:t>): stationary gas density carved by a massive planet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9" idx="2"/>
            <a:endCxn id="22" idx="0"/>
          </p:cNvCxnSpPr>
          <p:nvPr/>
        </p:nvCxnSpPr>
        <p:spPr>
          <a:xfrm rot="16200000" flipH="1">
            <a:off x="6740727" y="3992072"/>
            <a:ext cx="462846" cy="27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2377281"/>
            <a:ext cx="404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Are the ring-like emissions observed in TD regions where the dust accumulates and grows?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22" idx="2"/>
            <a:endCxn id="23" idx="0"/>
          </p:cNvCxnSpPr>
          <p:nvPr/>
        </p:nvCxnSpPr>
        <p:spPr>
          <a:xfrm rot="16200000" flipH="1">
            <a:off x="6795253" y="5326424"/>
            <a:ext cx="357097" cy="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10858" y="2069504"/>
            <a:ext cx="1386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Andrews’ talk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Example: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 1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M</a:t>
            </a:r>
            <a:r>
              <a:rPr lang="en-US" b="1" baseline="-25000" dirty="0" err="1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jup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 planet</a:t>
            </a:r>
            <a:endParaRPr lang="en-US" dirty="0"/>
          </a:p>
        </p:txBody>
      </p:sp>
      <p:pic>
        <p:nvPicPr>
          <p:cNvPr id="17" name="Content Placeholder 16" descr="1Mjup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512332"/>
            <a:ext cx="4946761" cy="2639603"/>
          </a:xfrm>
        </p:spPr>
      </p:pic>
      <p:sp>
        <p:nvSpPr>
          <p:cNvPr id="18" name="TextBox 17"/>
          <p:cNvSpPr txBox="1"/>
          <p:nvPr/>
        </p:nvSpPr>
        <p:spPr>
          <a:xfrm>
            <a:off x="2819400" y="1720334"/>
            <a:ext cx="1885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FARGO Simulation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85176" y="4015347"/>
            <a:ext cx="868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r</a:t>
            </a:r>
            <a:r>
              <a:rPr lang="en-US" sz="2000" dirty="0" smtClean="0">
                <a:latin typeface="Arial"/>
                <a:cs typeface="Arial"/>
              </a:rPr>
              <a:t> (AU)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21" name="Picture 20" descr="pressure_1Mju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333" y="4438684"/>
            <a:ext cx="3103160" cy="241931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829333" y="1143000"/>
            <a:ext cx="1980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Gas Density Profile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4461300"/>
            <a:ext cx="1372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Pressure 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Gradient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86400" y="1143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Dust Density Profile after 3 </a:t>
            </a:r>
            <a:r>
              <a:rPr lang="en-US" b="1" dirty="0" err="1" smtClean="0">
                <a:solidFill>
                  <a:srgbClr val="008000"/>
                </a:solidFill>
              </a:rPr>
              <a:t>Myr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" y="5292297"/>
            <a:ext cx="1196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Isothermal </a:t>
            </a:r>
          </a:p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1255" y="5938628"/>
          <a:ext cx="1798078" cy="363897"/>
        </p:xfrm>
        <a:graphic>
          <a:graphicData uri="http://schemas.openxmlformats.org/presentationml/2006/ole">
            <p:oleObj spid="_x0000_s65538" name="Equation" r:id="rId5" imgW="1066800" imgH="215900" progId="Equation.3">
              <p:embed/>
            </p:oleObj>
          </a:graphicData>
        </a:graphic>
      </p:graphicFrame>
      <p:sp>
        <p:nvSpPr>
          <p:cNvPr id="34" name="TextBox 33"/>
          <p:cNvSpPr txBox="1"/>
          <p:nvPr/>
        </p:nvSpPr>
        <p:spPr>
          <a:xfrm rot="16200000">
            <a:off x="7570596" y="5222584"/>
            <a:ext cx="1893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Pinilla et al. (2012b)</a:t>
            </a:r>
            <a:endParaRPr lang="en-US" sz="1600" i="1" dirty="0"/>
          </a:p>
        </p:txBody>
      </p:sp>
      <p:pic>
        <p:nvPicPr>
          <p:cNvPr id="20" name="Picture 19" descr="3_1Mju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512332"/>
            <a:ext cx="3396056" cy="539746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62800" y="2590800"/>
            <a:ext cx="946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α</a:t>
            </a:r>
            <a:r>
              <a:rPr lang="en-US" dirty="0" smtClean="0">
                <a:solidFill>
                  <a:schemeClr val="bg1"/>
                </a:solidFill>
              </a:rPr>
              <a:t> = 10 </a:t>
            </a:r>
            <a:r>
              <a:rPr lang="en-US" baseline="30000" dirty="0" smtClean="0">
                <a:solidFill>
                  <a:schemeClr val="bg1"/>
                </a:solidFill>
              </a:rPr>
              <a:t>-2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62800" y="4922965"/>
            <a:ext cx="946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α</a:t>
            </a:r>
            <a:r>
              <a:rPr lang="en-US" dirty="0" smtClean="0">
                <a:solidFill>
                  <a:schemeClr val="bg1"/>
                </a:solidFill>
              </a:rPr>
              <a:t> = 10 </a:t>
            </a:r>
            <a:r>
              <a:rPr lang="en-US" baseline="30000" dirty="0" smtClean="0">
                <a:solidFill>
                  <a:schemeClr val="bg1"/>
                </a:solidFill>
              </a:rPr>
              <a:t>-3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Pressure gradient vs.</a:t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Planet mass</a:t>
            </a:r>
            <a:endParaRPr lang="en-US" sz="3600" dirty="0"/>
          </a:p>
        </p:txBody>
      </p:sp>
      <p:pic>
        <p:nvPicPr>
          <p:cNvPr id="5" name="Content Placeholder 4" descr="Figure3.pdf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1421806"/>
            <a:ext cx="4648200" cy="3633388"/>
          </a:xfrm>
        </p:spPr>
      </p:pic>
      <p:sp>
        <p:nvSpPr>
          <p:cNvPr id="6" name="TextBox 5"/>
          <p:cNvSpPr txBox="1"/>
          <p:nvPr/>
        </p:nvSpPr>
        <p:spPr>
          <a:xfrm>
            <a:off x="4804501" y="1589385"/>
            <a:ext cx="3338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terms of the Hill radius 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402263" y="2051050"/>
          <a:ext cx="2506662" cy="1187450"/>
        </p:xfrm>
        <a:graphic>
          <a:graphicData uri="http://schemas.openxmlformats.org/presentationml/2006/ole">
            <p:oleObj spid="_x0000_s67586" name="Equation" r:id="rId5" imgW="990600" imgH="4699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95267" y="4606223"/>
            <a:ext cx="2403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For M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 ≤ 3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Jup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(no eccentricity)</a:t>
            </a:r>
            <a:endParaRPr lang="en-US" sz="2400" dirty="0"/>
          </a:p>
        </p:txBody>
      </p:sp>
      <p:sp>
        <p:nvSpPr>
          <p:cNvPr id="9" name="Right Brace 8"/>
          <p:cNvSpPr/>
          <p:nvPr/>
        </p:nvSpPr>
        <p:spPr>
          <a:xfrm>
            <a:off x="7356222" y="4752000"/>
            <a:ext cx="339978" cy="6023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734300" y="4000516"/>
          <a:ext cx="952500" cy="1211414"/>
        </p:xfrm>
        <a:graphic>
          <a:graphicData uri="http://schemas.openxmlformats.org/presentationml/2006/ole">
            <p:oleObj spid="_x0000_s67587" name="Equation" r:id="rId6" imgW="469900" imgH="5969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95267" y="5760000"/>
            <a:ext cx="2260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For M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 &gt; 3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Jup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(eccentric disk)</a:t>
            </a:r>
            <a:endParaRPr lang="en-US" sz="2400" dirty="0"/>
          </a:p>
        </p:txBody>
      </p:sp>
      <p:sp>
        <p:nvSpPr>
          <p:cNvPr id="12" name="Right Brace 11"/>
          <p:cNvSpPr/>
          <p:nvPr/>
        </p:nvSpPr>
        <p:spPr>
          <a:xfrm>
            <a:off x="7328500" y="5940851"/>
            <a:ext cx="339978" cy="6023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7734300" y="5991225"/>
          <a:ext cx="1054100" cy="361950"/>
        </p:xfrm>
        <a:graphic>
          <a:graphicData uri="http://schemas.openxmlformats.org/presentationml/2006/ole">
            <p:oleObj spid="_x0000_s67588" name="Equation" r:id="rId7" imgW="520700" imgH="1778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804501" y="3238500"/>
            <a:ext cx="4339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Gas: </a:t>
            </a:r>
            <a:r>
              <a:rPr lang="en-US" sz="2400" dirty="0" smtClean="0"/>
              <a:t>Maximum radius for the gap</a:t>
            </a:r>
          </a:p>
          <a:p>
            <a:r>
              <a:rPr lang="en-US" sz="2400" dirty="0" smtClean="0"/>
              <a:t>	   </a:t>
            </a:r>
            <a:r>
              <a:rPr lang="en-US" sz="2400" b="1" dirty="0" smtClean="0"/>
              <a:t>5 </a:t>
            </a:r>
            <a:r>
              <a:rPr lang="en-US" sz="2400" b="1" dirty="0" err="1" smtClean="0"/>
              <a:t>r</a:t>
            </a:r>
            <a:r>
              <a:rPr lang="en-US" sz="2400" b="1" baseline="-25000" dirty="0" err="1" smtClean="0"/>
              <a:t>H</a:t>
            </a:r>
            <a:r>
              <a:rPr lang="en-US" sz="2400" b="1" baseline="-25000" dirty="0" smtClean="0"/>
              <a:t> </a:t>
            </a:r>
            <a:r>
              <a:rPr lang="en-US" sz="1400" i="1" dirty="0" smtClean="0"/>
              <a:t>(</a:t>
            </a:r>
            <a:r>
              <a:rPr lang="en-US" sz="1400" i="1" dirty="0" err="1" smtClean="0"/>
              <a:t>e</a:t>
            </a:r>
            <a:r>
              <a:rPr lang="en-US" sz="1400" i="1" dirty="0" smtClean="0"/>
              <a:t> .</a:t>
            </a:r>
            <a:r>
              <a:rPr lang="en-US" sz="1400" i="1" dirty="0" err="1" smtClean="0"/>
              <a:t>g</a:t>
            </a:r>
            <a:r>
              <a:rPr lang="en-US" sz="1400" i="1" dirty="0" smtClean="0"/>
              <a:t>. Dodson-Robinson &amp; </a:t>
            </a:r>
            <a:r>
              <a:rPr lang="en-US" sz="1400" i="1" dirty="0" err="1" smtClean="0"/>
              <a:t>Salyak</a:t>
            </a:r>
            <a:r>
              <a:rPr lang="en-US" sz="1400" i="1" dirty="0" smtClean="0"/>
              <a:t> 2011)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233588"/>
            <a:ext cx="4191000" cy="14465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Ring of millimeter </a:t>
            </a:r>
            <a:r>
              <a:rPr lang="en-US" sz="2200" smtClean="0"/>
              <a:t>particles would be </a:t>
            </a:r>
            <a:r>
              <a:rPr lang="en-US" sz="2200" dirty="0" smtClean="0"/>
              <a:t>located at distances that can be more than twice the star-planet separation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4895034"/>
            <a:ext cx="247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Pinilla et al. (in press, A&amp;A)</a:t>
            </a:r>
            <a:endParaRPr lang="en-US" sz="1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06563" y="5354397"/>
            <a:ext cx="2291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(</a:t>
            </a:r>
            <a:r>
              <a:rPr lang="en-US" sz="1400" i="1" dirty="0" err="1" smtClean="0"/>
              <a:t>Kley</a:t>
            </a:r>
            <a:r>
              <a:rPr lang="en-US" sz="1400" i="1" dirty="0" smtClean="0"/>
              <a:t>, W. &amp; Dirksen, G. 2006)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The case of LkCa15</a:t>
            </a:r>
            <a:endParaRPr lang="en-US" b="1" dirty="0"/>
          </a:p>
        </p:txBody>
      </p:sp>
      <p:pic>
        <p:nvPicPr>
          <p:cNvPr id="6" name="Content Placeholder 5" descr="LkC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013" y="1524000"/>
            <a:ext cx="7542212" cy="3709813"/>
          </a:xfrm>
        </p:spPr>
      </p:pic>
      <p:sp>
        <p:nvSpPr>
          <p:cNvPr id="7" name="TextBox 6"/>
          <p:cNvSpPr txBox="1"/>
          <p:nvPr/>
        </p:nvSpPr>
        <p:spPr>
          <a:xfrm>
            <a:off x="6389817" y="5311914"/>
            <a:ext cx="2141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Kraus &amp; Ireland (2011)</a:t>
            </a:r>
            <a:endParaRPr lang="en-US" sz="1600" i="1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914400" y="565046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Planet  at 15.7± 2.1 AU with </a:t>
            </a:r>
            <a:r>
              <a:rPr lang="en-US" sz="2800" dirty="0" smtClean="0"/>
              <a:t>mass of 6 </a:t>
            </a:r>
            <a:r>
              <a:rPr lang="en-US" sz="2800" dirty="0" err="1" smtClean="0"/>
              <a:t>M</a:t>
            </a:r>
            <a:r>
              <a:rPr lang="en-US" sz="2800" baseline="-25000" dirty="0" err="1" smtClean="0"/>
              <a:t>Jup</a:t>
            </a:r>
            <a:r>
              <a:rPr lang="en-US" sz="2800" dirty="0" smtClean="0"/>
              <a:t> to 15 </a:t>
            </a:r>
            <a:r>
              <a:rPr lang="en-US" sz="2800" dirty="0" err="1" smtClean="0"/>
              <a:t>M</a:t>
            </a:r>
            <a:r>
              <a:rPr lang="en-US" sz="2800" baseline="-25000" dirty="0" err="1" smtClean="0"/>
              <a:t>Jup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381000"/>
            <a:ext cx="7918450" cy="788894"/>
          </a:xfrm>
        </p:spPr>
        <p:txBody>
          <a:bodyPr/>
          <a:lstStyle/>
          <a:p>
            <a:r>
              <a:rPr lang="en-US" sz="3700" b="1" dirty="0" smtClean="0">
                <a:solidFill>
                  <a:schemeClr val="accent1">
                    <a:lumMod val="75000"/>
                  </a:schemeClr>
                </a:solidFill>
                <a:latin typeface="Ayuthaya"/>
                <a:cs typeface="Ayuthaya"/>
              </a:rPr>
              <a:t>Ring shaped sub-mm emission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7468" y="1578426"/>
            <a:ext cx="3891507" cy="8658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2800" dirty="0" smtClean="0"/>
              <a:t>Gaps formed by massive planets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64075" y="1578426"/>
            <a:ext cx="4172502" cy="8658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2800" dirty="0" smtClean="0"/>
              <a:t>Dust Evolution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07468" y="5756980"/>
            <a:ext cx="38710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FARGO simulation with a </a:t>
            </a:r>
          </a:p>
          <a:p>
            <a:pPr algn="ctr"/>
            <a:r>
              <a:rPr lang="en-US" dirty="0" smtClean="0"/>
              <a:t>     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Jup</a:t>
            </a:r>
            <a:r>
              <a:rPr lang="en-US" dirty="0" smtClean="0"/>
              <a:t> planet embedded in a disk</a:t>
            </a:r>
          </a:p>
        </p:txBody>
      </p:sp>
      <p:pic>
        <p:nvPicPr>
          <p:cNvPr id="16" name="density_2D.mov">
            <a:hlinkClick r:id="" action="ppaction://media"/>
          </p:cNvPr>
          <p:cNvPicPr/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30238" y="2667000"/>
            <a:ext cx="3868737" cy="2901553"/>
          </a:xfrm>
          <a:effectLst>
            <a:glow rad="63500">
              <a:schemeClr val="accent1">
                <a:alpha val="75000"/>
              </a:schemeClr>
            </a:glow>
          </a:effectLst>
        </p:spPr>
      </p:pic>
      <p:pic>
        <p:nvPicPr>
          <p:cNvPr id="11" name="15Mjup.mov">
            <a:hlinkClick r:id="" action="ppaction://media"/>
          </p:cNvPr>
          <p:cNvPicPr/>
          <p:nvPr>
            <p:ph sz="quarter" idx="4"/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4800599" y="2498092"/>
            <a:ext cx="4035978" cy="3070461"/>
          </a:xfrm>
        </p:spPr>
      </p:pic>
      <p:grpSp>
        <p:nvGrpSpPr>
          <p:cNvPr id="17" name="Group 16"/>
          <p:cNvGrpSpPr/>
          <p:nvPr/>
        </p:nvGrpSpPr>
        <p:grpSpPr>
          <a:xfrm>
            <a:off x="4664075" y="2621989"/>
            <a:ext cx="4337086" cy="4236011"/>
            <a:chOff x="4499491" y="2444299"/>
            <a:chExt cx="4337086" cy="4236011"/>
          </a:xfrm>
        </p:grpSpPr>
        <p:pic>
          <p:nvPicPr>
            <p:cNvPr id="12" name="Picture 11" descr="Figure8b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4499491" y="2444299"/>
              <a:ext cx="4337086" cy="331268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04577" y="5756980"/>
              <a:ext cx="4032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1.3mm continuum model map convolved with a beam 0.21’’x0.19’’ </a:t>
              </a:r>
              <a:r>
                <a:rPr lang="en-US" i="1" dirty="0" smtClean="0"/>
                <a:t>(</a:t>
              </a:r>
              <a:r>
                <a:rPr lang="en-US" i="1" dirty="0" err="1" smtClean="0"/>
                <a:t>Isella</a:t>
              </a:r>
              <a:r>
                <a:rPr lang="en-US" i="1" dirty="0" smtClean="0"/>
                <a:t> et al 2012)</a:t>
              </a:r>
              <a:r>
                <a:rPr lang="en-US" dirty="0" smtClean="0"/>
                <a:t>. Units in </a:t>
              </a:r>
              <a:r>
                <a:rPr lang="en-US" dirty="0" err="1" smtClean="0"/>
                <a:t>Jy</a:t>
              </a:r>
              <a:r>
                <a:rPr lang="en-US" dirty="0" smtClean="0"/>
                <a:t>/beam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1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5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6896</TotalTime>
  <Words>642</Words>
  <Application>Microsoft Macintosh PowerPoint</Application>
  <PresentationFormat>On-screen Show (4:3)</PresentationFormat>
  <Paragraphs>86</Paragraphs>
  <Slides>11</Slides>
  <Notes>2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Particle Traps in  Transition Disks</vt:lpstr>
      <vt:lpstr>One question to answer</vt:lpstr>
      <vt:lpstr>Dust evolution model</vt:lpstr>
      <vt:lpstr>Meter-size barrier &amp;  Particle Traps</vt:lpstr>
      <vt:lpstr>Planet-disk interactions + dust evolution</vt:lpstr>
      <vt:lpstr>Example: 1 Mjup planet</vt:lpstr>
      <vt:lpstr>Pressure gradient vs. Planet mass</vt:lpstr>
      <vt:lpstr>The case of LkCa15</vt:lpstr>
      <vt:lpstr>Ring shaped sub-mm emission </vt:lpstr>
      <vt:lpstr>Take-home conclusions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Paola Pinilla</dc:creator>
  <cp:lastModifiedBy>Paola Pinilla</cp:lastModifiedBy>
  <cp:revision>406</cp:revision>
  <dcterms:created xsi:type="dcterms:W3CDTF">2012-09-04T14:52:19Z</dcterms:created>
  <dcterms:modified xsi:type="dcterms:W3CDTF">2012-09-04T14:52:33Z</dcterms:modified>
</cp:coreProperties>
</file>